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Roboto Thin"/>
      <p:regular r:id="rId73"/>
      <p:bold r:id="rId74"/>
      <p:italic r:id="rId75"/>
      <p:boldItalic r:id="rId76"/>
    </p:embeddedFont>
    <p:embeddedFont>
      <p:font typeface="Roboto Black"/>
      <p:bold r:id="rId77"/>
      <p:boldItalic r:id="rId78"/>
    </p:embeddedFont>
    <p:embeddedFont>
      <p:font typeface="Roboto Medium"/>
      <p:regular r:id="rId79"/>
      <p:bold r:id="rId80"/>
      <p:italic r:id="rId81"/>
      <p:boldItalic r:id="rId82"/>
    </p:embeddedFont>
    <p:embeddedFont>
      <p:font typeface="Roboto"/>
      <p:regular r:id="rId83"/>
      <p:bold r:id="rId84"/>
      <p:italic r:id="rId85"/>
      <p:boldItalic r:id="rId86"/>
    </p:embeddedFont>
    <p:embeddedFont>
      <p:font typeface="Roboto Light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D68787-770A-4047-A41B-696E9CC14758}">
  <a:tblStyle styleId="{61D68787-770A-4047-A41B-696E9CC147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42" Type="http://schemas.openxmlformats.org/officeDocument/2006/relationships/slide" Target="slides/slide36.xml"/><Relationship Id="rId86" Type="http://schemas.openxmlformats.org/officeDocument/2006/relationships/font" Target="fonts/Roboto-boldItalic.fntdata"/><Relationship Id="rId41" Type="http://schemas.openxmlformats.org/officeDocument/2006/relationships/slide" Target="slides/slide35.xml"/><Relationship Id="rId85" Type="http://schemas.openxmlformats.org/officeDocument/2006/relationships/font" Target="fonts/Roboto-italic.fntdata"/><Relationship Id="rId44" Type="http://schemas.openxmlformats.org/officeDocument/2006/relationships/slide" Target="slides/slide38.xml"/><Relationship Id="rId88" Type="http://schemas.openxmlformats.org/officeDocument/2006/relationships/font" Target="fonts/RobotoLight-bold.fntdata"/><Relationship Id="rId43" Type="http://schemas.openxmlformats.org/officeDocument/2006/relationships/slide" Target="slides/slide37.xml"/><Relationship Id="rId87" Type="http://schemas.openxmlformats.org/officeDocument/2006/relationships/font" Target="fonts/RobotoLight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obotoLight-italic.fntdata"/><Relationship Id="rId80" Type="http://schemas.openxmlformats.org/officeDocument/2006/relationships/font" Target="fonts/RobotoMedium-bold.fntdata"/><Relationship Id="rId82" Type="http://schemas.openxmlformats.org/officeDocument/2006/relationships/font" Target="fonts/RobotoMedium-boldItalic.fntdata"/><Relationship Id="rId81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Thin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Thin-italic.fntdata"/><Relationship Id="rId30" Type="http://schemas.openxmlformats.org/officeDocument/2006/relationships/slide" Target="slides/slide24.xml"/><Relationship Id="rId74" Type="http://schemas.openxmlformats.org/officeDocument/2006/relationships/font" Target="fonts/RobotoThin-bold.fntdata"/><Relationship Id="rId33" Type="http://schemas.openxmlformats.org/officeDocument/2006/relationships/slide" Target="slides/slide27.xml"/><Relationship Id="rId77" Type="http://schemas.openxmlformats.org/officeDocument/2006/relationships/font" Target="fonts/RobotoBlack-bold.fntdata"/><Relationship Id="rId32" Type="http://schemas.openxmlformats.org/officeDocument/2006/relationships/slide" Target="slides/slide26.xml"/><Relationship Id="rId76" Type="http://schemas.openxmlformats.org/officeDocument/2006/relationships/font" Target="fonts/RobotoThin-boldItalic.fntdata"/><Relationship Id="rId35" Type="http://schemas.openxmlformats.org/officeDocument/2006/relationships/slide" Target="slides/slide29.xml"/><Relationship Id="rId79" Type="http://schemas.openxmlformats.org/officeDocument/2006/relationships/font" Target="fonts/RobotoMedium-regular.fntdata"/><Relationship Id="rId34" Type="http://schemas.openxmlformats.org/officeDocument/2006/relationships/slide" Target="slides/slide28.xml"/><Relationship Id="rId78" Type="http://schemas.openxmlformats.org/officeDocument/2006/relationships/font" Target="fonts/RobotoBlack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schemas.openxmlformats.org/officeDocument/2006/relationships/font" Target="fonts/RobotoLight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2ab66cbd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2ab66cbd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ab9a9ebc9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ab9a9ebc9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b2ab66cbd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b2ab66cbd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b2ab66cbd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b2ab66cbd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b2d88a66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b2d88a66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b2d88a660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b2d88a660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b2ab66cbd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b2ab66cbd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b2ab66cbd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b2ab66cbd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b2d88a660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b2d88a660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b2ab66cbd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b2ab66cbd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b2ab66cbd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b2ab66cbd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b2ab66cbd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b2ab66cbd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b2ab66cbd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b2ab66cbd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b2ab66cbd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b2ab66cbd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b2ab66cbd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b2ab66cbd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b2ab66cbd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b2ab66cbd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b2ab66cbd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b2ab66cbd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b2ab66cbd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b2ab66cbd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b2ab66cbd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b2ab66cbd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b2d88a660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b2d88a660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b2ab66cbd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b2ab66cbd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b2ab66cbd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b2ab66cbd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b2ab66cbd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b2ab66cbd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b2ab66cbd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b2ab66cbd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b2ab66cbd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b2ab66cbd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b2ab66cbd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b2ab66cbd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Time of port scan : Dec 28, 2020 @ 22:30:00.003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Count of Packets sent: 110,213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 IP : 192.168.1.90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indicated Port Scan: About 44,520 tcp packets were sent within 30 seconds. (ie. @ 22:40:30.000 - 22:41:00.000)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Time of the requested Hidden Directory: Dec 28, 2020 @22:31:17.378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Request Numbers: 2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File requested was connect_to_corp_server. It contains the login information to the webdav server.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Total requests made in the attack : 16,019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Numbers of request made before the password was discovered: 16,017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b2cb41e3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b2cb41e3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Total Requests made to /webdav directory : 80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Requested file: staff_awards.php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b2e02b3d9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b2e02b3d9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b2e02b3d9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b2e02b3d9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b2e02b3d9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b2e02b3d9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b2ab66cbd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b2ab66cbd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b2e02b3d9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b2e02b3d9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b2e02b3d9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b2e02b3d9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b2e02b3d9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b2e02b3d9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b2e02b3d9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b2e02b3d9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b2e02b3d9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b2e02b3d9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b2e02b3d9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b2e02b3d9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ab9a9ebc9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ab9a9ebc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ab9a9ebc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ab9a9ebc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ab9a9ebc9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ab9a9ebc9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ab9a9ebc9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ab9a9ebc9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ab9a9ebc9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ab9a9ebc9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ab9a9ebc9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ab9a9ebc9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b2ab66cbd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b2ab66cbd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3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Relationship Id="rId6" Type="http://schemas.openxmlformats.org/officeDocument/2006/relationships/image" Target="../media/image77.png"/><Relationship Id="rId7" Type="http://schemas.openxmlformats.org/officeDocument/2006/relationships/image" Target="../media/image75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Relationship Id="rId6" Type="http://schemas.openxmlformats.org/officeDocument/2006/relationships/image" Target="../media/image8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89.png"/><Relationship Id="rId7" Type="http://schemas.openxmlformats.org/officeDocument/2006/relationships/image" Target="../media/image96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100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1.png"/><Relationship Id="rId3" Type="http://schemas.openxmlformats.org/officeDocument/2006/relationships/image" Target="../media/image1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4.png"/><Relationship Id="rId4" Type="http://schemas.openxmlformats.org/officeDocument/2006/relationships/image" Target="../media/image1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8.png"/><Relationship Id="rId4" Type="http://schemas.openxmlformats.org/officeDocument/2006/relationships/image" Target="../media/image113.png"/><Relationship Id="rId5" Type="http://schemas.openxmlformats.org/officeDocument/2006/relationships/image" Target="../media/image1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7.png"/><Relationship Id="rId4" Type="http://schemas.openxmlformats.org/officeDocument/2006/relationships/image" Target="../media/image1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3.png"/><Relationship Id="rId4" Type="http://schemas.openxmlformats.org/officeDocument/2006/relationships/image" Target="../media/image1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1.png"/><Relationship Id="rId4" Type="http://schemas.openxmlformats.org/officeDocument/2006/relationships/image" Target="../media/image1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1.png"/><Relationship Id="rId4" Type="http://schemas.openxmlformats.org/officeDocument/2006/relationships/image" Target="../media/image1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3.png"/><Relationship Id="rId4" Type="http://schemas.openxmlformats.org/officeDocument/2006/relationships/image" Target="../media/image1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1.png"/><Relationship Id="rId4" Type="http://schemas.openxmlformats.org/officeDocument/2006/relationships/image" Target="../media/image1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9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10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7.png"/><Relationship Id="rId4" Type="http://schemas.openxmlformats.org/officeDocument/2006/relationships/image" Target="../media/image1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5.png"/><Relationship Id="rId4" Type="http://schemas.openxmlformats.org/officeDocument/2006/relationships/image" Target="../media/image1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1.png"/><Relationship Id="rId4" Type="http://schemas.openxmlformats.org/officeDocument/2006/relationships/image" Target="../media/image1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4"/>
          <p:cNvSpPr txBox="1"/>
          <p:nvPr/>
        </p:nvSpPr>
        <p:spPr>
          <a:xfrm>
            <a:off x="3513325" y="3681950"/>
            <a:ext cx="26421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By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Kabiru Sanusi</a:t>
            </a:r>
            <a:endParaRPr b="1"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108" name="Google Shape;1108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109" name="Google Shape;1109;p63"/>
          <p:cNvGraphicFramePr/>
          <p:nvPr/>
        </p:nvGraphicFramePr>
        <p:xfrm>
          <a:off x="390750" y="123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{61D68787-770A-4047-A41B-696E9CC14758}</a:tableStyleId>
              </a:tblPr>
              <a:tblGrid>
                <a:gridCol w="2787500"/>
                <a:gridCol w="2787500"/>
                <a:gridCol w="2787500"/>
              </a:tblGrid>
              <a:tr h="56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65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exists.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CVE-2018-1312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Apache httpd 2.2.0 to 2.4.29, the HTTP Digest authentication challenge used to prevent replay was not correctly generated.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replay an HTTP requests without detection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 are easily to crack within few seconds using various open source tools.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use the cracked user password to gain access to user account and access access sensitive information.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mostly the first step in many attacks. Majorly by getting malicious code into the victim’s box.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impact could help the attacker to completely takeover the victim’s system. Overloaded the database, or deface the website depending on what the uploaded file does.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115" name="Google Shape;1115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116" name="Google Shape;1116;p64"/>
          <p:cNvGraphicFramePr/>
          <p:nvPr/>
        </p:nvGraphicFramePr>
        <p:xfrm>
          <a:off x="471325" y="123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{61D68787-770A-4047-A41B-696E9CC14758}</a:tableStyleId>
              </a:tblPr>
              <a:tblGrid>
                <a:gridCol w="2706925"/>
                <a:gridCol w="2787500"/>
                <a:gridCol w="2787500"/>
              </a:tblGrid>
              <a:tr h="56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65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exists.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caused by inadequate protection of sensitive data by application using weak crypto.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could allow attacker to read the data.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Reconnaissance &amp; Enumeration</a:t>
            </a:r>
            <a:endParaRPr/>
          </a:p>
        </p:txBody>
      </p:sp>
      <p:sp>
        <p:nvSpPr>
          <p:cNvPr id="1122" name="Google Shape;1122;p65"/>
          <p:cNvSpPr txBox="1"/>
          <p:nvPr/>
        </p:nvSpPr>
        <p:spPr>
          <a:xfrm>
            <a:off x="459425" y="719100"/>
            <a:ext cx="1997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 Ports / OS</a:t>
            </a:r>
            <a:endParaRPr b="1"/>
          </a:p>
        </p:txBody>
      </p:sp>
      <p:pic>
        <p:nvPicPr>
          <p:cNvPr id="1123" name="Google Shape;11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425" y="1053700"/>
            <a:ext cx="7534275" cy="40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Reconnaissance &amp; Enumeration</a:t>
            </a:r>
            <a:endParaRPr/>
          </a:p>
        </p:txBody>
      </p:sp>
      <p:sp>
        <p:nvSpPr>
          <p:cNvPr id="1129" name="Google Shape;1129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discovery</a:t>
            </a:r>
            <a:endParaRPr/>
          </a:p>
        </p:txBody>
      </p:sp>
      <p:sp>
        <p:nvSpPr>
          <p:cNvPr id="1130" name="Google Shape;1130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6"/>
          <p:cNvSpPr txBox="1"/>
          <p:nvPr>
            <p:ph idx="3" type="body"/>
          </p:nvPr>
        </p:nvSpPr>
        <p:spPr>
          <a:xfrm>
            <a:off x="189950" y="11825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We access a static website under construction:</a:t>
            </a:r>
            <a:endParaRPr/>
          </a:p>
        </p:txBody>
      </p:sp>
      <p:sp>
        <p:nvSpPr>
          <p:cNvPr id="1132" name="Google Shape;1132;p66"/>
          <p:cNvSpPr txBox="1"/>
          <p:nvPr/>
        </p:nvSpPr>
        <p:spPr>
          <a:xfrm>
            <a:off x="7021125" y="1607975"/>
            <a:ext cx="16080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Directories/ files discovery show some basic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3" name="Google Shape;11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25" y="1490663"/>
            <a:ext cx="59436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Reconnaissance &amp; Enumeration</a:t>
            </a:r>
            <a:endParaRPr/>
          </a:p>
        </p:txBody>
      </p:sp>
      <p:sp>
        <p:nvSpPr>
          <p:cNvPr id="1139" name="Google Shape;1139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discovery</a:t>
            </a:r>
            <a:endParaRPr/>
          </a:p>
        </p:txBody>
      </p:sp>
      <p:sp>
        <p:nvSpPr>
          <p:cNvPr id="1140" name="Google Shape;1140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7"/>
          <p:cNvSpPr txBox="1"/>
          <p:nvPr>
            <p:ph idx="3" type="body"/>
          </p:nvPr>
        </p:nvSpPr>
        <p:spPr>
          <a:xfrm>
            <a:off x="189950" y="11825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We access a static website under construction:</a:t>
            </a:r>
            <a:endParaRPr/>
          </a:p>
        </p:txBody>
      </p:sp>
      <p:pic>
        <p:nvPicPr>
          <p:cNvPr id="1142" name="Google Shape;11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75" y="1695778"/>
            <a:ext cx="5943600" cy="24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67"/>
          <p:cNvSpPr txBox="1"/>
          <p:nvPr/>
        </p:nvSpPr>
        <p:spPr>
          <a:xfrm>
            <a:off x="7021125" y="1607975"/>
            <a:ext cx="16080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Directories/ files discovery show some basic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Reconnaissance &amp; Enumeration</a:t>
            </a:r>
            <a:endParaRPr/>
          </a:p>
        </p:txBody>
      </p:sp>
      <p:sp>
        <p:nvSpPr>
          <p:cNvPr id="1149" name="Google Shape;1149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discovery</a:t>
            </a:r>
            <a:endParaRPr/>
          </a:p>
        </p:txBody>
      </p:sp>
      <p:sp>
        <p:nvSpPr>
          <p:cNvPr id="1150" name="Google Shape;1150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8"/>
          <p:cNvSpPr txBox="1"/>
          <p:nvPr>
            <p:ph idx="3" type="body"/>
          </p:nvPr>
        </p:nvSpPr>
        <p:spPr>
          <a:xfrm>
            <a:off x="189950" y="11825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We access a static website under construction:</a:t>
            </a:r>
            <a:endParaRPr/>
          </a:p>
        </p:txBody>
      </p:sp>
      <p:sp>
        <p:nvSpPr>
          <p:cNvPr id="1152" name="Google Shape;1152;p68"/>
          <p:cNvSpPr txBox="1"/>
          <p:nvPr/>
        </p:nvSpPr>
        <p:spPr>
          <a:xfrm>
            <a:off x="7021125" y="1607975"/>
            <a:ext cx="16080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Directories/ files discovery show some basic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3" name="Google Shape;11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50" y="1437125"/>
            <a:ext cx="6341675" cy="32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Reconnaissance &amp; Enumeration</a:t>
            </a:r>
            <a:endParaRPr/>
          </a:p>
        </p:txBody>
      </p:sp>
      <p:sp>
        <p:nvSpPr>
          <p:cNvPr id="1159" name="Google Shape;115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discovery</a:t>
            </a:r>
            <a:endParaRPr/>
          </a:p>
        </p:txBody>
      </p:sp>
      <p:sp>
        <p:nvSpPr>
          <p:cNvPr id="1160" name="Google Shape;1160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9"/>
          <p:cNvSpPr txBox="1"/>
          <p:nvPr>
            <p:ph idx="3" type="body"/>
          </p:nvPr>
        </p:nvSpPr>
        <p:spPr>
          <a:xfrm>
            <a:off x="189950" y="11825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We access a static website under construction:</a:t>
            </a:r>
            <a:endParaRPr/>
          </a:p>
        </p:txBody>
      </p:sp>
      <p:pic>
        <p:nvPicPr>
          <p:cNvPr id="1162" name="Google Shape;11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75" y="1695778"/>
            <a:ext cx="5943600" cy="24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69"/>
          <p:cNvSpPr txBox="1"/>
          <p:nvPr/>
        </p:nvSpPr>
        <p:spPr>
          <a:xfrm>
            <a:off x="7249725" y="1607975"/>
            <a:ext cx="16080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Directories/ files discovery show some basic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182550"/>
            <a:ext cx="7061075" cy="30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Reconnaissance &amp; Enumeration</a:t>
            </a:r>
            <a:endParaRPr/>
          </a:p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discovery</a:t>
            </a:r>
            <a:endParaRPr/>
          </a:p>
        </p:txBody>
      </p:sp>
      <p:sp>
        <p:nvSpPr>
          <p:cNvPr id="1171" name="Google Shape;1171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70"/>
          <p:cNvSpPr txBox="1"/>
          <p:nvPr/>
        </p:nvSpPr>
        <p:spPr>
          <a:xfrm>
            <a:off x="7021125" y="1607975"/>
            <a:ext cx="16080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Directories/ files discovery show some basic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5" y="1101125"/>
            <a:ext cx="8219625" cy="15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37" y="2558275"/>
            <a:ext cx="8259601" cy="15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500" y="4094775"/>
            <a:ext cx="8259625" cy="10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Reconnaissance &amp; Enumeration</a:t>
            </a:r>
            <a:endParaRPr/>
          </a:p>
        </p:txBody>
      </p:sp>
      <p:sp>
        <p:nvSpPr>
          <p:cNvPr id="1181" name="Google Shape;1181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discovery</a:t>
            </a:r>
            <a:endParaRPr/>
          </a:p>
        </p:txBody>
      </p:sp>
      <p:sp>
        <p:nvSpPr>
          <p:cNvPr id="1182" name="Google Shape;1182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3" name="Google Shape;11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25" y="1098900"/>
            <a:ext cx="6683949" cy="38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[Password Vulnerability]</a:t>
            </a:r>
            <a:endParaRPr/>
          </a:p>
        </p:txBody>
      </p:sp>
      <p:sp>
        <p:nvSpPr>
          <p:cNvPr id="1189" name="Google Shape;1189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Tools used: hydra,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CrackStation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2" name="Google Shape;1192;p7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93" name="Google Shape;1193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4" name="Google Shape;1194;p7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7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96" name="Google Shape;1196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7" name="Google Shape;1197;p7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7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Bruteforce password for the hidden directory -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/Company_folder/Secret_folder. Using the cracked password to log on  with ashton credential.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0" name="Google Shape;1200;p7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01" name="Google Shape;1201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2" name="Google Shape;1202;p7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3" name="Google Shape;1203;p7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Screenshots below.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9" name="Google Shape;103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 forcing password</a:t>
            </a:r>
            <a:endParaRPr/>
          </a:p>
        </p:txBody>
      </p:sp>
      <p:sp>
        <p:nvSpPr>
          <p:cNvPr id="1210" name="Google Shape;121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1" name="Google Shape;12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50" y="1181200"/>
            <a:ext cx="59436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25" y="2598850"/>
            <a:ext cx="59436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 forcing password using hydra</a:t>
            </a:r>
            <a:endParaRPr/>
          </a:p>
        </p:txBody>
      </p:sp>
      <p:sp>
        <p:nvSpPr>
          <p:cNvPr id="1218" name="Google Shape;1218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9" name="Google Shape;121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771625"/>
            <a:ext cx="59436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Logon credential &gt; ashton:leopoldo </a:t>
            </a:r>
            <a:endParaRPr/>
          </a:p>
        </p:txBody>
      </p:sp>
      <p:sp>
        <p:nvSpPr>
          <p:cNvPr id="1225" name="Google Shape;1225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6" name="Google Shape;12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838500"/>
            <a:ext cx="59436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to the Secret folder</a:t>
            </a:r>
            <a:endParaRPr/>
          </a:p>
        </p:txBody>
      </p:sp>
      <p:sp>
        <p:nvSpPr>
          <p:cNvPr id="1232" name="Google Shape;1232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3" name="Google Shape;123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686100"/>
            <a:ext cx="594360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714925"/>
            <a:ext cx="594360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76"/>
          <p:cNvSpPr txBox="1"/>
          <p:nvPr/>
        </p:nvSpPr>
        <p:spPr>
          <a:xfrm>
            <a:off x="6594250" y="2866375"/>
            <a:ext cx="1997400" cy="1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the </a:t>
            </a:r>
            <a:r>
              <a:rPr b="1" lang="en"/>
              <a:t>connect_to_corp_server</a:t>
            </a:r>
            <a:r>
              <a:rPr lang="en"/>
              <a:t> file revealed sensitive information stored by ashton and a hash.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the hash password using CrackStation</a:t>
            </a:r>
            <a:endParaRPr/>
          </a:p>
        </p:txBody>
      </p:sp>
      <p:sp>
        <p:nvSpPr>
          <p:cNvPr id="1241" name="Google Shape;1241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2" name="Google Shape;124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14700"/>
            <a:ext cx="594360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77"/>
          <p:cNvSpPr txBox="1"/>
          <p:nvPr/>
        </p:nvSpPr>
        <p:spPr>
          <a:xfrm>
            <a:off x="7210850" y="3275875"/>
            <a:ext cx="11586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linux4u</a:t>
            </a:r>
            <a:endParaRPr b="1"/>
          </a:p>
        </p:txBody>
      </p:sp>
      <p:sp>
        <p:nvSpPr>
          <p:cNvPr id="1244" name="Google Shape;1244;p77"/>
          <p:cNvSpPr/>
          <p:nvPr/>
        </p:nvSpPr>
        <p:spPr>
          <a:xfrm>
            <a:off x="6691550" y="3425675"/>
            <a:ext cx="519300" cy="10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to server1 through Webdav</a:t>
            </a:r>
            <a:endParaRPr/>
          </a:p>
        </p:txBody>
      </p:sp>
      <p:sp>
        <p:nvSpPr>
          <p:cNvPr id="1250" name="Google Shape;1250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1" name="Google Shape;12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19500"/>
            <a:ext cx="59436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78"/>
          <p:cNvSpPr txBox="1"/>
          <p:nvPr/>
        </p:nvSpPr>
        <p:spPr>
          <a:xfrm>
            <a:off x="579275" y="739075"/>
            <a:ext cx="3225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Credential &gt; ryan:linux4u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Gained access to the server.</a:t>
            </a:r>
            <a:endParaRPr/>
          </a:p>
        </p:txBody>
      </p:sp>
      <p:sp>
        <p:nvSpPr>
          <p:cNvPr id="1258" name="Google Shape;125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9" name="Google Shape;125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90900"/>
            <a:ext cx="59436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[Backdoor Vulnerability]</a:t>
            </a:r>
            <a:endParaRPr/>
          </a:p>
        </p:txBody>
      </p:sp>
      <p:sp>
        <p:nvSpPr>
          <p:cNvPr id="1265" name="Google Shape;1265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8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MSFVenom, PHP Payload, scp, Meterpreter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68" name="Google Shape;1268;p8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69" name="Google Shape;1269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70" name="Google Shape;1270;p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1" name="Google Shape;1271;p8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72" name="Google Shape;1272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73" name="Google Shape;1273;p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8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8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Generated a PHP payload, and uploaded to the target server (Server1).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76" name="Google Shape;1276;p8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77" name="Google Shape;1277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78" name="Google Shape;1278;p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8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0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Screenshots below explained the processes.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the IP Address of the Attacking Machine (Kali)</a:t>
            </a:r>
            <a:endParaRPr/>
          </a:p>
        </p:txBody>
      </p:sp>
      <p:sp>
        <p:nvSpPr>
          <p:cNvPr id="1286" name="Google Shape;1286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7" name="Google Shape;128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50" y="771125"/>
            <a:ext cx="5943600" cy="39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81"/>
          <p:cNvSpPr/>
          <p:nvPr/>
        </p:nvSpPr>
        <p:spPr>
          <a:xfrm>
            <a:off x="6531750" y="2716575"/>
            <a:ext cx="5094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81"/>
          <p:cNvSpPr txBox="1"/>
          <p:nvPr/>
        </p:nvSpPr>
        <p:spPr>
          <a:xfrm>
            <a:off x="7168325" y="2716575"/>
            <a:ext cx="16857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192.168.1.90</a:t>
            </a:r>
            <a:endParaRPr b="1" sz="1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PHP payload and Uploaded</a:t>
            </a:r>
            <a:endParaRPr/>
          </a:p>
        </p:txBody>
      </p:sp>
      <p:sp>
        <p:nvSpPr>
          <p:cNvPr id="1295" name="Google Shape;129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2"/>
          <p:cNvSpPr/>
          <p:nvPr/>
        </p:nvSpPr>
        <p:spPr>
          <a:xfrm>
            <a:off x="6774025" y="2577475"/>
            <a:ext cx="429600" cy="4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82"/>
          <p:cNvSpPr txBox="1"/>
          <p:nvPr/>
        </p:nvSpPr>
        <p:spPr>
          <a:xfrm>
            <a:off x="7248250" y="1475025"/>
            <a:ext cx="1508100" cy="2243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PHP Payload: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staff_awards.php</a:t>
            </a:r>
            <a:r>
              <a:rPr lang="en"/>
              <a:t> generated.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Note: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php file could be named to coerce user to clicked on on the web page.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8" name="Google Shape;129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00" y="1358275"/>
            <a:ext cx="6505325" cy="23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3" name="Google Shape;1053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staff_awards.php payload to a share directory</a:t>
            </a:r>
            <a:endParaRPr/>
          </a:p>
        </p:txBody>
      </p:sp>
      <p:sp>
        <p:nvSpPr>
          <p:cNvPr id="1304" name="Google Shape;1304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83"/>
          <p:cNvSpPr/>
          <p:nvPr/>
        </p:nvSpPr>
        <p:spPr>
          <a:xfrm rot="5400000">
            <a:off x="5127775" y="956525"/>
            <a:ext cx="582000" cy="936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83"/>
          <p:cNvSpPr txBox="1"/>
          <p:nvPr/>
        </p:nvSpPr>
        <p:spPr>
          <a:xfrm>
            <a:off x="5179375" y="773825"/>
            <a:ext cx="1670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staff_awards.php</a:t>
            </a:r>
            <a:endParaRPr sz="1300">
              <a:solidFill>
                <a:srgbClr val="CC0000"/>
              </a:solidFill>
            </a:endParaRPr>
          </a:p>
        </p:txBody>
      </p:sp>
      <p:pic>
        <p:nvPicPr>
          <p:cNvPr id="1307" name="Google Shape;130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50" y="686100"/>
            <a:ext cx="4670545" cy="29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345" y="1800250"/>
            <a:ext cx="4016256" cy="247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to http://192.168.1.105/webdav</a:t>
            </a:r>
            <a:endParaRPr/>
          </a:p>
        </p:txBody>
      </p:sp>
      <p:sp>
        <p:nvSpPr>
          <p:cNvPr id="1314" name="Google Shape;1314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5" name="Google Shape;131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50" y="680200"/>
            <a:ext cx="4693049" cy="27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375" y="2516350"/>
            <a:ext cx="59436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84"/>
          <p:cNvSpPr txBox="1"/>
          <p:nvPr/>
        </p:nvSpPr>
        <p:spPr>
          <a:xfrm>
            <a:off x="5866325" y="1005650"/>
            <a:ext cx="2021700" cy="649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on with ryan:linux4u credential</a:t>
            </a:r>
            <a:endParaRPr/>
          </a:p>
        </p:txBody>
      </p:sp>
      <p:sp>
        <p:nvSpPr>
          <p:cNvPr id="1318" name="Google Shape;1318;p84"/>
          <p:cNvSpPr/>
          <p:nvPr/>
        </p:nvSpPr>
        <p:spPr>
          <a:xfrm>
            <a:off x="6411050" y="1822750"/>
            <a:ext cx="178200" cy="56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[Privilege Escalation Vulnerability]</a:t>
            </a:r>
            <a:endParaRPr/>
          </a:p>
        </p:txBody>
      </p:sp>
      <p:sp>
        <p:nvSpPr>
          <p:cNvPr id="1324" name="Google Shape;1324;p8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8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Meterpreter, multi/handler, and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26" name="Google Shape;1326;p8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327" name="Google Shape;132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8" name="Google Shape;1328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9" name="Google Shape;1329;p8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330" name="Google Shape;133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8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8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Provided interactive shell to explore the target machine (Server1) and execute code.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34" name="Google Shape;1334;p8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335" name="Google Shape;133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8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8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Screenshots of process shown below;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Metasploit on Kali machine</a:t>
            </a:r>
            <a:endParaRPr/>
          </a:p>
        </p:txBody>
      </p:sp>
      <p:sp>
        <p:nvSpPr>
          <p:cNvPr id="1344" name="Google Shape;1344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86"/>
          <p:cNvSpPr txBox="1"/>
          <p:nvPr/>
        </p:nvSpPr>
        <p:spPr>
          <a:xfrm>
            <a:off x="918850" y="878900"/>
            <a:ext cx="35055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Use the command - msfconsole</a:t>
            </a:r>
            <a:endParaRPr b="1"/>
          </a:p>
        </p:txBody>
      </p:sp>
      <p:pic>
        <p:nvPicPr>
          <p:cNvPr id="1346" name="Google Shape;134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50" y="1281113"/>
            <a:ext cx="59436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exploit/multi/handler</a:t>
            </a:r>
            <a:endParaRPr/>
          </a:p>
        </p:txBody>
      </p:sp>
      <p:pic>
        <p:nvPicPr>
          <p:cNvPr id="1352" name="Google Shape;135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67100"/>
            <a:ext cx="59436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staff_awards.php file</a:t>
            </a:r>
            <a:endParaRPr/>
          </a:p>
        </p:txBody>
      </p:sp>
      <p:sp>
        <p:nvSpPr>
          <p:cNvPr id="1358" name="Google Shape;1358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listening for the reverse shell</a:t>
            </a:r>
            <a:endParaRPr/>
          </a:p>
        </p:txBody>
      </p:sp>
      <p:sp>
        <p:nvSpPr>
          <p:cNvPr id="1359" name="Google Shape;1359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0" name="Google Shape;136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1193175"/>
            <a:ext cx="59436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exploit - i.e the php payload</a:t>
            </a:r>
            <a:endParaRPr/>
          </a:p>
        </p:txBody>
      </p:sp>
      <p:sp>
        <p:nvSpPr>
          <p:cNvPr id="1366" name="Google Shape;1366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7" name="Google Shape;13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300"/>
            <a:ext cx="59436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shell command:</a:t>
            </a:r>
            <a:endParaRPr/>
          </a:p>
        </p:txBody>
      </p:sp>
      <p:pic>
        <p:nvPicPr>
          <p:cNvPr id="1373" name="Google Shape;13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50" y="716050"/>
            <a:ext cx="5752725" cy="43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Escalate Privilege </a:t>
            </a:r>
            <a:endParaRPr/>
          </a:p>
        </p:txBody>
      </p:sp>
      <p:sp>
        <p:nvSpPr>
          <p:cNvPr id="1379" name="Google Shape;1379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flag.txt file.</a:t>
            </a:r>
            <a:endParaRPr/>
          </a:p>
        </p:txBody>
      </p:sp>
      <p:sp>
        <p:nvSpPr>
          <p:cNvPr id="1380" name="Google Shape;138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1" name="Google Shape;138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75" y="1243125"/>
            <a:ext cx="6569101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8" name="Google Shape;1388;p9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idx="3" type="subTitle"/>
          </p:nvPr>
        </p:nvSpPr>
        <p:spPr>
          <a:xfrm>
            <a:off x="7049000" y="910475"/>
            <a:ext cx="20949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192.168.1.1 - 192.168.1.254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Microsoft 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Server1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60" name="Google Shape;1060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00" y="692675"/>
            <a:ext cx="7048500" cy="44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394" name="Google Shape;1394;p93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95" name="Google Shape;1395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93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7" name="Google Shape;1397;p93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398" name="Google Shape;139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00" y="1449475"/>
            <a:ext cx="8579475" cy="34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5" name="Google Shape;1405;p94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06" name="Google Shape;140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94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8" name="Google Shape;1408;p94"/>
          <p:cNvSpPr txBox="1"/>
          <p:nvPr>
            <p:ph idx="1" type="subTitle"/>
          </p:nvPr>
        </p:nvSpPr>
        <p:spPr>
          <a:xfrm>
            <a:off x="3663050" y="82492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409" name="Google Shape;140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50" y="1394950"/>
            <a:ext cx="8610900" cy="34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6" name="Google Shape;1416;p9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17" name="Google Shape;1417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95"/>
          <p:cNvSpPr/>
          <p:nvPr/>
        </p:nvSpPr>
        <p:spPr>
          <a:xfrm>
            <a:off x="485219" y="1575637"/>
            <a:ext cx="7953600" cy="18342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95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420" name="Google Shape;142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95"/>
          <p:cNvPicPr preferRelativeResize="0"/>
          <p:nvPr/>
        </p:nvPicPr>
        <p:blipFill rotWithShape="1">
          <a:blip r:embed="rId4">
            <a:alphaModFix/>
          </a:blip>
          <a:srcRect b="0" l="0" r="5267" t="-20845"/>
          <a:stretch/>
        </p:blipFill>
        <p:spPr>
          <a:xfrm>
            <a:off x="228275" y="682725"/>
            <a:ext cx="8662051" cy="42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7" name="Google Shape;142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75" y="58400"/>
            <a:ext cx="8532175" cy="24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550" y="2754729"/>
            <a:ext cx="4908496" cy="207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96"/>
          <p:cNvSpPr txBox="1"/>
          <p:nvPr/>
        </p:nvSpPr>
        <p:spPr>
          <a:xfrm>
            <a:off x="352950" y="3366725"/>
            <a:ext cx="2135400" cy="48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Hydra packet status</a:t>
            </a:r>
            <a:endParaRPr b="1" sz="1500"/>
          </a:p>
        </p:txBody>
      </p:sp>
      <p:sp>
        <p:nvSpPr>
          <p:cNvPr id="1430" name="Google Shape;1430;p96"/>
          <p:cNvSpPr/>
          <p:nvPr/>
        </p:nvSpPr>
        <p:spPr>
          <a:xfrm>
            <a:off x="1230550" y="2793325"/>
            <a:ext cx="470100" cy="481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96"/>
          <p:cNvSpPr/>
          <p:nvPr/>
        </p:nvSpPr>
        <p:spPr>
          <a:xfrm>
            <a:off x="2753050" y="3446700"/>
            <a:ext cx="805800" cy="3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96"/>
          <p:cNvSpPr txBox="1"/>
          <p:nvPr/>
        </p:nvSpPr>
        <p:spPr>
          <a:xfrm>
            <a:off x="1705250" y="2891725"/>
            <a:ext cx="8058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Error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33" name="Google Shape;1433;p96"/>
          <p:cNvSpPr txBox="1"/>
          <p:nvPr/>
        </p:nvSpPr>
        <p:spPr>
          <a:xfrm>
            <a:off x="2860775" y="3647875"/>
            <a:ext cx="6177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OK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9" name="Google Shape;1439;p9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40" name="Google Shape;1440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9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9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443" name="Google Shape;144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25" y="1424650"/>
            <a:ext cx="8495673" cy="35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98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1" name="Google Shape;1451;p9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457" name="Google Shape;1457;p99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Answer:  Implement (Snort rule)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Intrusion Detection System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When tcp traffics are received on port not open.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If tcp traffic received on port not open (e.g.  23 for telnet) on server1 is more than 0.</a:t>
            </a:r>
            <a:endParaRPr sz="1400"/>
          </a:p>
        </p:txBody>
      </p:sp>
      <p:sp>
        <p:nvSpPr>
          <p:cNvPr id="1458" name="Google Shape;1458;p9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Install host-based firewall (used firewalld)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Install IDS/IPS (Snort)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Setup rules on firewall to blacklist the attacker ip address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Write snort rule to detect port scan and block.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Ans:  Solution details shown below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 :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Hardening: Install firewall on host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00"/>
          <p:cNvSpPr txBox="1"/>
          <p:nvPr>
            <p:ph idx="3" type="body"/>
          </p:nvPr>
        </p:nvSpPr>
        <p:spPr>
          <a:xfrm>
            <a:off x="175" y="3698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Run the following code to install firewall: (Install firewalld and set the rules to block the attacker IP)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sudo apt update -y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sudo apt install firewalld -y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systemctl enable firewalld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systemctl start firewalld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sudo firewall-cmd --list-all-zones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sudo firewall-cmd --zone=public  --change-interface=eth0 --permanent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sudo firewall-cmd --zone=public --add-port=22/tcp --permanent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sudo firewall-cmd --zone=public --add-port=80/tcp --permanent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sudo firewall-cmd --zone=public --add-service=http --permanent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sudo firewall-cmd --zone=public --add-icmp-block=echo-reply --permanent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sudo firewall-cmd --zone=public --add-icmp-block=echo-request --permanent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sudo firewall-cmd --zone=public --add-rich-rule=’rule family=”ipv4” source address=”192.168.1.90” reject’ --permanent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470" name="Google Shape;1470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firewalld on host with rules (contd.)</a:t>
            </a:r>
            <a:endParaRPr/>
          </a:p>
        </p:txBody>
      </p:sp>
      <p:sp>
        <p:nvSpPr>
          <p:cNvPr id="1471" name="Google Shape;1471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01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# sudo firewall-cmd --zone=public --list-all</a:t>
            </a:r>
            <a:endParaRPr/>
          </a:p>
        </p:txBody>
      </p:sp>
      <p:pic>
        <p:nvPicPr>
          <p:cNvPr id="1473" name="Google Shape;147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25" y="1762750"/>
            <a:ext cx="653415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479" name="Google Shape;1479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firewalld on host with rules (contd.) - Testing firewalld rules</a:t>
            </a:r>
            <a:endParaRPr/>
          </a:p>
        </p:txBody>
      </p:sp>
      <p:sp>
        <p:nvSpPr>
          <p:cNvPr id="1480" name="Google Shape;1480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02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the nmap command again in Kali machine.</a:t>
            </a:r>
            <a:endParaRPr/>
          </a:p>
        </p:txBody>
      </p:sp>
      <p:pic>
        <p:nvPicPr>
          <p:cNvPr id="1482" name="Google Shape;148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25" y="1796475"/>
            <a:ext cx="762000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02"/>
          <p:cNvSpPr txBox="1"/>
          <p:nvPr/>
        </p:nvSpPr>
        <p:spPr>
          <a:xfrm>
            <a:off x="245800" y="3907975"/>
            <a:ext cx="6898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Kali IP address traffic has been block into the Server1 by the firewall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8" name="Google Shape;10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00" y="611625"/>
            <a:ext cx="59436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50" y="2283900"/>
            <a:ext cx="59436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3360225"/>
            <a:ext cx="5980400" cy="9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800" y="4230850"/>
            <a:ext cx="59436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489" name="Google Shape;1489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Hardening - Adding another layer of defense</a:t>
            </a:r>
            <a:endParaRPr/>
          </a:p>
        </p:txBody>
      </p:sp>
      <p:sp>
        <p:nvSpPr>
          <p:cNvPr id="1490" name="Google Shape;1490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03"/>
          <p:cNvSpPr txBox="1"/>
          <p:nvPr>
            <p:ph idx="3" type="body"/>
          </p:nvPr>
        </p:nvSpPr>
        <p:spPr>
          <a:xfrm>
            <a:off x="175" y="15890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Use the following commands: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cd /usr/src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sudo apt update -y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sudo apt install snort -y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snort --version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 sudo vi /etc/snort/rules/local_rules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alert tcp any any -&gt; 192.168.1.105 23 ( msg:”TCP Port Scanning Detected”;  sid:1000009; rev:12;)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Turn on IDS mode of snort: 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# sudo snort -A console -q -u snort -g snort -c /etc/snort/snort,conf -i etho</a:t>
            </a:r>
            <a:endParaRPr/>
          </a:p>
        </p:txBody>
      </p:sp>
      <p:sp>
        <p:nvSpPr>
          <p:cNvPr id="1492" name="Google Shape;1492;p103"/>
          <p:cNvSpPr txBox="1"/>
          <p:nvPr/>
        </p:nvSpPr>
        <p:spPr>
          <a:xfrm>
            <a:off x="308275" y="1078725"/>
            <a:ext cx="6473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Install IDS (Snort) and set it rules to detect Port Scanning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498" name="Google Shape;1498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to confirm snort is installed and write </a:t>
            </a:r>
            <a:r>
              <a:rPr lang="en"/>
              <a:t> rules.</a:t>
            </a:r>
            <a:endParaRPr/>
          </a:p>
        </p:txBody>
      </p:sp>
      <p:sp>
        <p:nvSpPr>
          <p:cNvPr id="1499" name="Google Shape;1499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04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# sudo firewall-cmd --zone=public --list-all</a:t>
            </a:r>
            <a:endParaRPr/>
          </a:p>
        </p:txBody>
      </p:sp>
      <p:pic>
        <p:nvPicPr>
          <p:cNvPr id="1501" name="Google Shape;150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8" y="1185863"/>
            <a:ext cx="835342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13676"/>
            <a:ext cx="9143999" cy="1421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508" name="Google Shape;1508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firewall on host (contd.)</a:t>
            </a:r>
            <a:endParaRPr/>
          </a:p>
        </p:txBody>
      </p:sp>
      <p:sp>
        <p:nvSpPr>
          <p:cNvPr id="1509" name="Google Shape;1509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0" name="Google Shape;151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7200"/>
            <a:ext cx="8416774" cy="1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05"/>
          <p:cNvSpPr txBox="1"/>
          <p:nvPr/>
        </p:nvSpPr>
        <p:spPr>
          <a:xfrm>
            <a:off x="574375" y="104077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Stop firewalld service to test the snort configuration</a:t>
            </a:r>
            <a:endParaRPr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pic>
        <p:nvPicPr>
          <p:cNvPr id="1517" name="Google Shape;151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9500"/>
            <a:ext cx="767715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06"/>
          <p:cNvSpPr txBox="1"/>
          <p:nvPr/>
        </p:nvSpPr>
        <p:spPr>
          <a:xfrm>
            <a:off x="496600" y="7339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 is inactive: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524" name="Google Shape;1524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5" name="Google Shape;152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0" y="633553"/>
            <a:ext cx="9144000" cy="822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988" y="1590675"/>
            <a:ext cx="76676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532" name="Google Shape;1532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3" name="Google Shape;153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50" y="1919075"/>
            <a:ext cx="8505549" cy="21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08"/>
          <p:cNvSpPr txBox="1"/>
          <p:nvPr/>
        </p:nvSpPr>
        <p:spPr>
          <a:xfrm>
            <a:off x="940075" y="769550"/>
            <a:ext cx="57612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Snort rule is working as show from the response below.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then start the firewall as the first layer of defense.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the Snort IDS as additional layer to detect future Port Scan.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540" name="Google Shape;1540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0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alarm for any machine accessing the /company_folders/secret_folder </a:t>
            </a:r>
            <a:r>
              <a:rPr b="1" lang="en" sz="1400"/>
              <a:t>directory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Ans: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 traffic &gt; 0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42" name="Google Shape;1542;p10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</a:t>
            </a:r>
            <a:r>
              <a:rPr lang="en" sz="1400"/>
              <a:t>ove the secret_folder away from the www/html directory to the root to prevent any access from the website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Ans: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Snapshot of configurations below</a:t>
            </a:r>
            <a:endParaRPr sz="1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7" name="Google Shape;154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5" y="600075"/>
            <a:ext cx="7610475" cy="2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3171825"/>
            <a:ext cx="5119181" cy="19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554" name="Google Shape;1554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1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Ans: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set alert if a response code of 401 is more than 10 from the server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Ans: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set the threshold to : 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http status code 401 traffic is more than 10 within 30 seconds</a:t>
            </a:r>
            <a:endParaRPr sz="1400"/>
          </a:p>
        </p:txBody>
      </p:sp>
      <p:sp>
        <p:nvSpPr>
          <p:cNvPr id="1556" name="Google Shape;1556;p11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Ans: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Change the user names from what is shown on the web pages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Change the all weak passwords to strong password.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Ans: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Screenshot of configurations shown below.</a:t>
            </a:r>
            <a:endParaRPr sz="1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2" name="Google Shape;156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674550"/>
            <a:ext cx="7384524" cy="8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12"/>
          <p:cNvSpPr txBox="1"/>
          <p:nvPr/>
        </p:nvSpPr>
        <p:spPr>
          <a:xfrm>
            <a:off x="730775" y="1644225"/>
            <a:ext cx="71673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opened the common-password file using nano editor and discovered that we do not have the password quality checking library, so we need to install it as shown below</a:t>
            </a:r>
            <a:endParaRPr/>
          </a:p>
        </p:txBody>
      </p:sp>
      <p:pic>
        <p:nvPicPr>
          <p:cNvPr id="1564" name="Google Shape;156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355300"/>
            <a:ext cx="6078311" cy="16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5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78" name="Google Shape;1078;p59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9" name="Google Shape;1079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1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1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2" name="Google Shape;15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775"/>
            <a:ext cx="8799550" cy="44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199" cy="435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114"/>
          <p:cNvSpPr txBox="1"/>
          <p:nvPr/>
        </p:nvSpPr>
        <p:spPr>
          <a:xfrm>
            <a:off x="744825" y="182700"/>
            <a:ext cx="4848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View the /etc/passwd file</a:t>
            </a:r>
            <a:endParaRPr b="1"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57200"/>
            <a:ext cx="7328324" cy="46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589" name="Google Shape;1589;p11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alert for any http traffic to the /webdav directory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Ans: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http traffics hits &gt; 0</a:t>
            </a:r>
            <a:endParaRPr sz="1400"/>
          </a:p>
        </p:txBody>
      </p:sp>
      <p:sp>
        <p:nvSpPr>
          <p:cNvPr id="1590" name="Google Shape;1590;p11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Move the /webdav directory from the www/html directory that is accessible from the web interface.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Ans: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Screenshot shown below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199" cy="3147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601" name="Google Shape;1601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18"/>
          <p:cNvSpPr txBox="1"/>
          <p:nvPr>
            <p:ph idx="2" type="subTitle"/>
          </p:nvPr>
        </p:nvSpPr>
        <p:spPr>
          <a:xfrm>
            <a:off x="-12300" y="14500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alert for any traffic from port 6666 to the server.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alert for any .php file upload to the server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Also set alert for any traffic from port 4444 to the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Ans: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any of the above traffics hits &gt; 0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03" name="Google Shape;1603;p11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Ans</a:t>
            </a:r>
            <a:r>
              <a:rPr lang="en" sz="1400"/>
              <a:t>: Set the snort rule as thus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</a:t>
            </a:r>
            <a:r>
              <a:rPr lang="en" sz="1400"/>
              <a:t>rop tcp any any -&gt; 192.168.1.105 any (msg:”malicious file upload”; content:”.php”;  method:”POST”; sid:1000009; rev:12;)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85" name="Google Shape;1085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6" name="Google Shape;108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7" name="Google Shape;1087;p60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{61D68787-770A-4047-A41B-696E9CC14758}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 (Target)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 Router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command</a:t>
            </a:r>
            <a:endParaRPr/>
          </a:p>
        </p:txBody>
      </p:sp>
      <p:sp>
        <p:nvSpPr>
          <p:cNvPr id="1093" name="Google Shape;1093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50" y="748950"/>
            <a:ext cx="7085896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100" name="Google Shape;1100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101" name="Google Shape;1101;p62"/>
          <p:cNvSpPr txBox="1"/>
          <p:nvPr>
            <p:ph idx="2" type="subTitle"/>
          </p:nvPr>
        </p:nvSpPr>
        <p:spPr>
          <a:xfrm>
            <a:off x="0" y="5495900"/>
            <a:ext cx="78897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2" name="Google Shape;1102;p62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{61D68787-770A-4047-A41B-696E9CC14758}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CVE-2019-0211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 Apache HTTP Server 2.4 releases 2.4.17 to 2.4.38, with MPM event, worker or prefork, code executing in less-privileged child processes or thread (including in-process interpreter) could execute arbitrary code with the privileges of the root process. Non-Unix systems are not affected.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HTTP Server Privilege Escalation Vulnerability allows attackers to run a malware to gain access into the victim’s system and escalate to root privilege for total control of the system by using command-and-control (C2) server.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CVE-2018-15919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remotely observable behaviour in an auth-gss2.c., known as user enumeration in OpenSSH through version 7.8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bypass access restrictions to data through Username Enumeration of OpenSSH to obtain sensitive information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